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025A8B-BB3F-7C4F-93E5-B6B8938C7B29}" type="datetimeFigureOut">
              <a:rPr lang="en-US" smtClean="0"/>
              <a:t>11/26/13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D82F4C-CA72-6B48-ABDE-EBDEEE2D25CD}" type="slidenum">
              <a:rPr lang="en-US" smtClean="0"/>
              <a:t>‹#›</a:t>
            </a:fld>
            <a:endParaRPr lang="en-US"/>
          </a:p>
        </p:txBody>
      </p:sp>
    </p:spTree>
    <p:extLst>
      <p:ext uri="{BB962C8B-B14F-4D97-AF65-F5344CB8AC3E}">
        <p14:creationId xmlns:p14="http://schemas.microsoft.com/office/powerpoint/2010/main" val="39918109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concept</a:t>
            </a:r>
            <a:r>
              <a:rPr lang="en-US" baseline="0" dirty="0" smtClean="0"/>
              <a:t> of contribution in kid-friendly terms. What contributions do they make to their own homes, classroom, school, and local community? Give many examples. Why are contributions important? Discuss that contributions are the very reasons we study history and the Ancient Romans. Review and make connections to Ancient Greek contributions if time allows. </a:t>
            </a:r>
            <a:endParaRPr lang="en-US" dirty="0"/>
          </a:p>
        </p:txBody>
      </p:sp>
      <p:sp>
        <p:nvSpPr>
          <p:cNvPr id="4" name="Slide Number Placeholder 3"/>
          <p:cNvSpPr>
            <a:spLocks noGrp="1"/>
          </p:cNvSpPr>
          <p:nvPr>
            <p:ph type="sldNum" sz="quarter" idx="10"/>
          </p:nvPr>
        </p:nvSpPr>
        <p:spPr/>
        <p:txBody>
          <a:bodyPr/>
          <a:lstStyle/>
          <a:p>
            <a:fld id="{3BD82F4C-CA72-6B48-ABDE-EBDEEE2D25CD}" type="slidenum">
              <a:rPr lang="en-US" smtClean="0"/>
              <a:t>2</a:t>
            </a:fld>
            <a:endParaRPr lang="en-US"/>
          </a:p>
        </p:txBody>
      </p:sp>
    </p:spTree>
    <p:extLst>
      <p:ext uri="{BB962C8B-B14F-4D97-AF65-F5344CB8AC3E}">
        <p14:creationId xmlns:p14="http://schemas.microsoft.com/office/powerpoint/2010/main" val="1172155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Ancient</a:t>
            </a:r>
            <a:r>
              <a:rPr lang="en-US" baseline="0" dirty="0" smtClean="0"/>
              <a:t> Romans were governed by a representative democracy. If time allows, a great activity would be to have a quick class election and law-making session to model what a representative democracy would look like. If this can’t be done, explain the concept on the level of the classroom so students can understand and relate to it.  </a:t>
            </a:r>
            <a:endParaRPr lang="en-US" dirty="0"/>
          </a:p>
        </p:txBody>
      </p:sp>
      <p:sp>
        <p:nvSpPr>
          <p:cNvPr id="4" name="Slide Number Placeholder 3"/>
          <p:cNvSpPr>
            <a:spLocks noGrp="1"/>
          </p:cNvSpPr>
          <p:nvPr>
            <p:ph type="sldNum" sz="quarter" idx="10"/>
          </p:nvPr>
        </p:nvSpPr>
        <p:spPr/>
        <p:txBody>
          <a:bodyPr/>
          <a:lstStyle/>
          <a:p>
            <a:fld id="{3BD82F4C-CA72-6B48-ABDE-EBDEEE2D25CD}" type="slidenum">
              <a:rPr lang="en-US" smtClean="0"/>
              <a:t>3</a:t>
            </a:fld>
            <a:endParaRPr lang="en-US"/>
          </a:p>
        </p:txBody>
      </p:sp>
    </p:spTree>
    <p:extLst>
      <p:ext uri="{BB962C8B-B14F-4D97-AF65-F5344CB8AC3E}">
        <p14:creationId xmlns:p14="http://schemas.microsoft.com/office/powerpoint/2010/main" val="366150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 discuss elections</a:t>
            </a:r>
            <a:r>
              <a:rPr lang="en-US" baseline="0" dirty="0" smtClean="0"/>
              <a:t> and the law-making process in the U.S. to draw comparisons to the representative democracy of the Ancient Romans. </a:t>
            </a:r>
            <a:endParaRPr lang="en-US" dirty="0"/>
          </a:p>
        </p:txBody>
      </p:sp>
      <p:sp>
        <p:nvSpPr>
          <p:cNvPr id="4" name="Slide Number Placeholder 3"/>
          <p:cNvSpPr>
            <a:spLocks noGrp="1"/>
          </p:cNvSpPr>
          <p:nvPr>
            <p:ph type="sldNum" sz="quarter" idx="10"/>
          </p:nvPr>
        </p:nvSpPr>
        <p:spPr/>
        <p:txBody>
          <a:bodyPr/>
          <a:lstStyle/>
          <a:p>
            <a:fld id="{3BD82F4C-CA72-6B48-ABDE-EBDEEE2D25CD}" type="slidenum">
              <a:rPr lang="en-US" smtClean="0"/>
              <a:t>4</a:t>
            </a:fld>
            <a:endParaRPr lang="en-US"/>
          </a:p>
        </p:txBody>
      </p:sp>
    </p:spTree>
    <p:extLst>
      <p:ext uri="{BB962C8B-B14F-4D97-AF65-F5344CB8AC3E}">
        <p14:creationId xmlns:p14="http://schemas.microsoft.com/office/powerpoint/2010/main" val="2322508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 Think-Pair-Share, pull the whole class back together</a:t>
            </a:r>
            <a:r>
              <a:rPr lang="en-US" baseline="0" dirty="0" smtClean="0"/>
              <a:t> and discuss. </a:t>
            </a:r>
            <a:endParaRPr lang="en-US" dirty="0"/>
          </a:p>
        </p:txBody>
      </p:sp>
      <p:sp>
        <p:nvSpPr>
          <p:cNvPr id="4" name="Slide Number Placeholder 3"/>
          <p:cNvSpPr>
            <a:spLocks noGrp="1"/>
          </p:cNvSpPr>
          <p:nvPr>
            <p:ph type="sldNum" sz="quarter" idx="10"/>
          </p:nvPr>
        </p:nvSpPr>
        <p:spPr/>
        <p:txBody>
          <a:bodyPr/>
          <a:lstStyle/>
          <a:p>
            <a:fld id="{3BD82F4C-CA72-6B48-ABDE-EBDEEE2D25CD}" type="slidenum">
              <a:rPr lang="en-US" smtClean="0"/>
              <a:t>5</a:t>
            </a:fld>
            <a:endParaRPr lang="en-US"/>
          </a:p>
        </p:txBody>
      </p:sp>
    </p:spTree>
    <p:extLst>
      <p:ext uri="{BB962C8B-B14F-4D97-AF65-F5344CB8AC3E}">
        <p14:creationId xmlns:p14="http://schemas.microsoft.com/office/powerpoint/2010/main" val="2144070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E16C0849-D3C9-5C4E-84C8-AE331C4B9B6E}" type="datetimeFigureOut">
              <a:rPr lang="en-US" smtClean="0"/>
              <a:t>11/26/13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6996B1-E6B8-584A-9BC4-2904831419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16C0849-D3C9-5C4E-84C8-AE331C4B9B6E}" type="datetimeFigureOut">
              <a:rPr lang="en-US" smtClean="0"/>
              <a:t>11/26/13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C0849-D3C9-5C4E-84C8-AE331C4B9B6E}" type="datetimeFigureOut">
              <a:rPr lang="en-US" smtClean="0"/>
              <a:t>11/26/13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16C0849-D3C9-5C4E-84C8-AE331C4B9B6E}"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16C0849-D3C9-5C4E-84C8-AE331C4B9B6E}"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16C0849-D3C9-5C4E-84C8-AE331C4B9B6E}"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E16C0849-D3C9-5C4E-84C8-AE331C4B9B6E}" type="datetimeFigureOut">
              <a:rPr lang="en-US" smtClean="0"/>
              <a:t>11/26/13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6996B1-E6B8-584A-9BC4-2904831419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E16C0849-D3C9-5C4E-84C8-AE331C4B9B6E}"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996B1-E6B8-584A-9BC4-2904831419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C0849-D3C9-5C4E-84C8-AE331C4B9B6E}"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996B1-E6B8-584A-9BC4-2904831419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E16C0849-D3C9-5C4E-84C8-AE331C4B9B6E}" type="datetimeFigureOut">
              <a:rPr lang="en-US" smtClean="0"/>
              <a:t>11/26/13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6996B1-E6B8-584A-9BC4-29048314197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6C0849-D3C9-5C4E-84C8-AE331C4B9B6E}"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996B1-E6B8-584A-9BC4-29048314197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E16C0849-D3C9-5C4E-84C8-AE331C4B9B6E}" type="datetimeFigureOut">
              <a:rPr lang="en-US" smtClean="0"/>
              <a:t>11/26/13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6996B1-E6B8-584A-9BC4-2904831419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Rome	</a:t>
            </a:r>
            <a:endParaRPr lang="en-US" dirty="0"/>
          </a:p>
        </p:txBody>
      </p:sp>
      <p:sp>
        <p:nvSpPr>
          <p:cNvPr id="3" name="Subtitle 2"/>
          <p:cNvSpPr>
            <a:spLocks noGrp="1"/>
          </p:cNvSpPr>
          <p:nvPr>
            <p:ph type="subTitle" idx="1"/>
          </p:nvPr>
        </p:nvSpPr>
        <p:spPr/>
        <p:txBody>
          <a:bodyPr/>
          <a:lstStyle/>
          <a:p>
            <a:r>
              <a:rPr lang="en-US" dirty="0" smtClean="0"/>
              <a:t>Government</a:t>
            </a:r>
            <a:endParaRPr lang="en-US" dirty="0"/>
          </a:p>
        </p:txBody>
      </p:sp>
    </p:spTree>
    <p:extLst>
      <p:ext uri="{BB962C8B-B14F-4D97-AF65-F5344CB8AC3E}">
        <p14:creationId xmlns:p14="http://schemas.microsoft.com/office/powerpoint/2010/main" val="3403561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contribution?</a:t>
            </a:r>
            <a:endParaRPr lang="en-US" dirty="0"/>
          </a:p>
        </p:txBody>
      </p:sp>
      <p:sp>
        <p:nvSpPr>
          <p:cNvPr id="3" name="Content Placeholder 2"/>
          <p:cNvSpPr>
            <a:spLocks noGrp="1"/>
          </p:cNvSpPr>
          <p:nvPr>
            <p:ph idx="1"/>
          </p:nvPr>
        </p:nvSpPr>
        <p:spPr/>
        <p:txBody>
          <a:bodyPr>
            <a:normAutofit/>
          </a:bodyPr>
          <a:lstStyle/>
          <a:p>
            <a:r>
              <a:rPr lang="en-US" sz="3200" dirty="0" smtClean="0"/>
              <a:t>A contribution is the act of giving or doing something</a:t>
            </a:r>
          </a:p>
          <a:p>
            <a:pPr marL="0" indent="0">
              <a:buNone/>
            </a:pPr>
            <a:endParaRPr lang="en-US" sz="3200" dirty="0" smtClean="0"/>
          </a:p>
          <a:p>
            <a:r>
              <a:rPr lang="en-US" sz="3200" dirty="0" smtClean="0"/>
              <a:t>Think-Pair-Share: What have the Ancient Romans contributed to us? </a:t>
            </a:r>
            <a:endParaRPr lang="en-US" sz="3200" dirty="0"/>
          </a:p>
        </p:txBody>
      </p:sp>
    </p:spTree>
    <p:extLst>
      <p:ext uri="{BB962C8B-B14F-4D97-AF65-F5344CB8AC3E}">
        <p14:creationId xmlns:p14="http://schemas.microsoft.com/office/powerpoint/2010/main" val="18226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representative democracy?</a:t>
            </a:r>
            <a:endParaRPr lang="en-US" dirty="0"/>
          </a:p>
        </p:txBody>
      </p:sp>
      <p:sp>
        <p:nvSpPr>
          <p:cNvPr id="3" name="Content Placeholder 2"/>
          <p:cNvSpPr>
            <a:spLocks noGrp="1"/>
          </p:cNvSpPr>
          <p:nvPr>
            <p:ph idx="1"/>
          </p:nvPr>
        </p:nvSpPr>
        <p:spPr/>
        <p:txBody>
          <a:bodyPr/>
          <a:lstStyle/>
          <a:p>
            <a:r>
              <a:rPr lang="en-US" dirty="0" smtClean="0"/>
              <a:t>A representative democracy is a </a:t>
            </a:r>
            <a:r>
              <a:rPr lang="en-US" dirty="0"/>
              <a:t>government in which the people vote for (elect) a smaller group of </a:t>
            </a:r>
            <a:r>
              <a:rPr lang="en-US" dirty="0" smtClean="0"/>
              <a:t>citizens to </a:t>
            </a:r>
            <a:r>
              <a:rPr lang="en-US" dirty="0"/>
              <a:t>make the rules and laws for </a:t>
            </a:r>
            <a:r>
              <a:rPr lang="en-US" dirty="0" smtClean="0"/>
              <a:t>everyone </a:t>
            </a:r>
          </a:p>
          <a:p>
            <a:r>
              <a:rPr lang="en-US" dirty="0" smtClean="0"/>
              <a:t>This is a very important Ancient Roman contribution to the U.S. today. </a:t>
            </a:r>
          </a:p>
          <a:p>
            <a:r>
              <a:rPr lang="en-US" dirty="0" smtClean="0"/>
              <a:t>The U.S. government models a representative democracy just like the one the Ancient Romans had.</a:t>
            </a:r>
            <a:endParaRPr lang="en-US" dirty="0"/>
          </a:p>
        </p:txBody>
      </p:sp>
    </p:spTree>
    <p:extLst>
      <p:ext uri="{BB962C8B-B14F-4D97-AF65-F5344CB8AC3E}">
        <p14:creationId xmlns:p14="http://schemas.microsoft.com/office/powerpoint/2010/main" val="100180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as a representative democracy</a:t>
            </a:r>
            <a:endParaRPr lang="en-US" dirty="0"/>
          </a:p>
        </p:txBody>
      </p:sp>
      <p:pic>
        <p:nvPicPr>
          <p:cNvPr id="4" name="Content Placeholder 3" descr="https://encrypted-tbn3.gstatic.com/images?q=tbn:ANd9GcS6sMYNJsOWrM54XMVF2kPSxmizNHmwMJWlZzCNMGg-Sun_zsJQ"/>
          <p:cNvPicPr>
            <a:picLocks noGrp="1"/>
          </p:cNvPicPr>
          <p:nvPr>
            <p:ph idx="1"/>
          </p:nvPr>
        </p:nvPicPr>
        <p:blipFill>
          <a:blip r:embed="rId3">
            <a:extLst>
              <a:ext uri="{28A0092B-C50C-407E-A947-70E740481C1C}">
                <a14:useLocalDpi xmlns:a14="http://schemas.microsoft.com/office/drawing/2010/main" val="0"/>
              </a:ext>
            </a:extLst>
          </a:blip>
          <a:srcRect t="8330" b="8330"/>
          <a:stretch>
            <a:fillRect/>
          </a:stretch>
        </p:blipFill>
        <p:spPr bwMode="auto">
          <a:prstGeom prst="rect">
            <a:avLst/>
          </a:prstGeom>
          <a:noFill/>
          <a:ln>
            <a:noFill/>
          </a:ln>
        </p:spPr>
      </p:pic>
    </p:spTree>
    <p:extLst>
      <p:ext uri="{BB962C8B-B14F-4D97-AF65-F5344CB8AC3E}">
        <p14:creationId xmlns:p14="http://schemas.microsoft.com/office/powerpoint/2010/main" val="2737252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Think-Pair-Share</a:t>
            </a:r>
            <a:endParaRPr lang="en-US" dirty="0"/>
          </a:p>
        </p:txBody>
      </p:sp>
      <p:sp>
        <p:nvSpPr>
          <p:cNvPr id="3" name="Content Placeholder 2"/>
          <p:cNvSpPr>
            <a:spLocks noGrp="1"/>
          </p:cNvSpPr>
          <p:nvPr>
            <p:ph idx="1"/>
          </p:nvPr>
        </p:nvSpPr>
        <p:spPr/>
        <p:txBody>
          <a:bodyPr>
            <a:normAutofit/>
          </a:bodyPr>
          <a:lstStyle/>
          <a:p>
            <a:r>
              <a:rPr lang="en-US" sz="3600" dirty="0" smtClean="0"/>
              <a:t>Do you think that representative democracy was a good or bad contribution to the U.S.?</a:t>
            </a:r>
            <a:endParaRPr lang="en-US" sz="3600" dirty="0"/>
          </a:p>
        </p:txBody>
      </p:sp>
    </p:spTree>
    <p:extLst>
      <p:ext uri="{BB962C8B-B14F-4D97-AF65-F5344CB8AC3E}">
        <p14:creationId xmlns:p14="http://schemas.microsoft.com/office/powerpoint/2010/main" val="198908380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41</TotalTime>
  <Words>302</Words>
  <Application>Microsoft Macintosh PowerPoint</Application>
  <PresentationFormat>On-screen Show (4:3)</PresentationFormat>
  <Paragraphs>21</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Inkwell</vt:lpstr>
      <vt:lpstr>Ancient Rome </vt:lpstr>
      <vt:lpstr>What is a contribution?</vt:lpstr>
      <vt:lpstr>What is a representative democracy?</vt:lpstr>
      <vt:lpstr>The U.S. as a representative democracy</vt:lpstr>
      <vt:lpstr>Think-Pair-Share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Rome </dc:title>
  <dc:creator>Lindsey Reeves</dc:creator>
  <cp:lastModifiedBy>Lindsey Reeves</cp:lastModifiedBy>
  <cp:revision>10</cp:revision>
  <dcterms:created xsi:type="dcterms:W3CDTF">2013-11-26T20:15:58Z</dcterms:created>
  <dcterms:modified xsi:type="dcterms:W3CDTF">2013-11-26T20:57:16Z</dcterms:modified>
</cp:coreProperties>
</file>