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9"/>
  </p:notesMasterIdLst>
  <p:sldIdLst>
    <p:sldId id="256" r:id="rId2"/>
    <p:sldId id="257" r:id="rId3"/>
    <p:sldId id="259" r:id="rId4"/>
    <p:sldId id="258" r:id="rId5"/>
    <p:sldId id="260" r:id="rId6"/>
    <p:sldId id="261" r:id="rId7"/>
    <p:sldId id="262"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1" d="100"/>
          <a:sy n="101" d="100"/>
        </p:scale>
        <p:origin x="-1320"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interSettings" Target="printerSettings/printerSettings1.bin"/></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EB797D-B2D3-F14C-BEC9-6D87D892F36E}" type="doc">
      <dgm:prSet loTypeId="urn:microsoft.com/office/officeart/2005/8/layout/venn1" loCatId="" qsTypeId="urn:microsoft.com/office/officeart/2005/8/quickstyle/simple1" qsCatId="simple" csTypeId="urn:microsoft.com/office/officeart/2005/8/colors/accent1_2" csCatId="accent1" phldr="1"/>
      <dgm:spPr/>
    </dgm:pt>
    <dgm:pt modelId="{7FF32976-2938-BA4A-9B32-7BAE488D13EC}">
      <dgm:prSet phldrT="[Text]"/>
      <dgm:spPr/>
      <dgm:t>
        <a:bodyPr/>
        <a:lstStyle/>
        <a:p>
          <a:endParaRPr lang="en-US" dirty="0" smtClean="0"/>
        </a:p>
        <a:p>
          <a:r>
            <a:rPr lang="en-US" dirty="0" smtClean="0"/>
            <a:t>Rome				</a:t>
          </a:r>
          <a:endParaRPr lang="en-US" dirty="0"/>
        </a:p>
      </dgm:t>
    </dgm:pt>
    <dgm:pt modelId="{BB7667E0-89C3-0D40-9EC2-AA5951B761A2}" type="parTrans" cxnId="{A401EFB0-E586-EF4C-8380-E854F4F17762}">
      <dgm:prSet/>
      <dgm:spPr/>
      <dgm:t>
        <a:bodyPr/>
        <a:lstStyle/>
        <a:p>
          <a:endParaRPr lang="en-US"/>
        </a:p>
      </dgm:t>
    </dgm:pt>
    <dgm:pt modelId="{A0AA88F6-FC2F-9D47-8FB1-732DD56FCC17}" type="sibTrans" cxnId="{A401EFB0-E586-EF4C-8380-E854F4F17762}">
      <dgm:prSet/>
      <dgm:spPr/>
      <dgm:t>
        <a:bodyPr/>
        <a:lstStyle/>
        <a:p>
          <a:endParaRPr lang="en-US"/>
        </a:p>
      </dgm:t>
    </dgm:pt>
    <dgm:pt modelId="{6BCC7140-FAD4-BE41-8886-9CE8C40E7F77}">
      <dgm:prSet phldrT="[Text]"/>
      <dgm:spPr/>
      <dgm:t>
        <a:bodyPr/>
        <a:lstStyle/>
        <a:p>
          <a:r>
            <a:rPr lang="en-US" dirty="0" smtClean="0"/>
            <a:t>U.S.</a:t>
          </a:r>
          <a:endParaRPr lang="en-US" dirty="0"/>
        </a:p>
      </dgm:t>
    </dgm:pt>
    <dgm:pt modelId="{B842B92C-11E8-F94A-A4AC-33895378B24F}" type="parTrans" cxnId="{DC883695-F991-D84D-A736-17638F085BF8}">
      <dgm:prSet/>
      <dgm:spPr/>
      <dgm:t>
        <a:bodyPr/>
        <a:lstStyle/>
        <a:p>
          <a:endParaRPr lang="en-US"/>
        </a:p>
      </dgm:t>
    </dgm:pt>
    <dgm:pt modelId="{12EB476D-7C58-D446-942F-C30239DE1753}" type="sibTrans" cxnId="{DC883695-F991-D84D-A736-17638F085BF8}">
      <dgm:prSet/>
      <dgm:spPr/>
      <dgm:t>
        <a:bodyPr/>
        <a:lstStyle/>
        <a:p>
          <a:endParaRPr lang="en-US"/>
        </a:p>
      </dgm:t>
    </dgm:pt>
    <dgm:pt modelId="{13730ACE-EB1D-5144-8755-2E135C9E3E7B}">
      <dgm:prSet phldrT="[Text]"/>
      <dgm:spPr/>
      <dgm:t>
        <a:bodyPr/>
        <a:lstStyle/>
        <a:p>
          <a:r>
            <a:rPr lang="en-US" dirty="0" smtClean="0"/>
            <a:t>Greece</a:t>
          </a:r>
          <a:endParaRPr lang="en-US" dirty="0"/>
        </a:p>
      </dgm:t>
    </dgm:pt>
    <dgm:pt modelId="{57ECB30C-7AAC-624D-9715-DAE45064A7DA}" type="parTrans" cxnId="{181C31ED-7565-3543-864B-D414D8FD9E50}">
      <dgm:prSet/>
      <dgm:spPr/>
      <dgm:t>
        <a:bodyPr/>
        <a:lstStyle/>
        <a:p>
          <a:endParaRPr lang="en-US"/>
        </a:p>
      </dgm:t>
    </dgm:pt>
    <dgm:pt modelId="{EFAB22E1-8FAE-8740-9D4F-FB3D3BD0FCF9}" type="sibTrans" cxnId="{181C31ED-7565-3543-864B-D414D8FD9E50}">
      <dgm:prSet/>
      <dgm:spPr/>
      <dgm:t>
        <a:bodyPr/>
        <a:lstStyle/>
        <a:p>
          <a:endParaRPr lang="en-US"/>
        </a:p>
      </dgm:t>
    </dgm:pt>
    <dgm:pt modelId="{4A3F858E-3BBA-5E46-873D-C21700BBA524}" type="pres">
      <dgm:prSet presAssocID="{79EB797D-B2D3-F14C-BEC9-6D87D892F36E}" presName="compositeShape" presStyleCnt="0">
        <dgm:presLayoutVars>
          <dgm:chMax val="7"/>
          <dgm:dir/>
          <dgm:resizeHandles val="exact"/>
        </dgm:presLayoutVars>
      </dgm:prSet>
      <dgm:spPr/>
    </dgm:pt>
    <dgm:pt modelId="{042E5437-1A6B-4B42-9C71-1D7E7B7DA1BC}" type="pres">
      <dgm:prSet presAssocID="{7FF32976-2938-BA4A-9B32-7BAE488D13EC}" presName="circ1" presStyleLbl="vennNode1" presStyleIdx="0" presStyleCnt="3"/>
      <dgm:spPr/>
      <dgm:t>
        <a:bodyPr/>
        <a:lstStyle/>
        <a:p>
          <a:endParaRPr lang="en-US"/>
        </a:p>
      </dgm:t>
    </dgm:pt>
    <dgm:pt modelId="{2116B137-B4EF-6B44-BEEE-B9AC4B5547E4}" type="pres">
      <dgm:prSet presAssocID="{7FF32976-2938-BA4A-9B32-7BAE488D13EC}" presName="circ1Tx" presStyleLbl="revTx" presStyleIdx="0" presStyleCnt="0">
        <dgm:presLayoutVars>
          <dgm:chMax val="0"/>
          <dgm:chPref val="0"/>
          <dgm:bulletEnabled val="1"/>
        </dgm:presLayoutVars>
      </dgm:prSet>
      <dgm:spPr/>
      <dgm:t>
        <a:bodyPr/>
        <a:lstStyle/>
        <a:p>
          <a:endParaRPr lang="en-US"/>
        </a:p>
      </dgm:t>
    </dgm:pt>
    <dgm:pt modelId="{311F5D39-A403-3545-A17B-3D5F7DBF0A13}" type="pres">
      <dgm:prSet presAssocID="{6BCC7140-FAD4-BE41-8886-9CE8C40E7F77}" presName="circ2" presStyleLbl="vennNode1" presStyleIdx="1" presStyleCnt="3"/>
      <dgm:spPr/>
      <dgm:t>
        <a:bodyPr/>
        <a:lstStyle/>
        <a:p>
          <a:endParaRPr lang="en-US"/>
        </a:p>
      </dgm:t>
    </dgm:pt>
    <dgm:pt modelId="{B99B781F-4739-044C-A03E-27FB69D96B92}" type="pres">
      <dgm:prSet presAssocID="{6BCC7140-FAD4-BE41-8886-9CE8C40E7F77}" presName="circ2Tx" presStyleLbl="revTx" presStyleIdx="0" presStyleCnt="0">
        <dgm:presLayoutVars>
          <dgm:chMax val="0"/>
          <dgm:chPref val="0"/>
          <dgm:bulletEnabled val="1"/>
        </dgm:presLayoutVars>
      </dgm:prSet>
      <dgm:spPr/>
      <dgm:t>
        <a:bodyPr/>
        <a:lstStyle/>
        <a:p>
          <a:endParaRPr lang="en-US"/>
        </a:p>
      </dgm:t>
    </dgm:pt>
    <dgm:pt modelId="{94B130A9-E415-7D4D-A600-77A342D837E8}" type="pres">
      <dgm:prSet presAssocID="{13730ACE-EB1D-5144-8755-2E135C9E3E7B}" presName="circ3" presStyleLbl="vennNode1" presStyleIdx="2" presStyleCnt="3"/>
      <dgm:spPr/>
      <dgm:t>
        <a:bodyPr/>
        <a:lstStyle/>
        <a:p>
          <a:endParaRPr lang="en-US"/>
        </a:p>
      </dgm:t>
    </dgm:pt>
    <dgm:pt modelId="{589E3007-7E87-8544-B308-A9326922F6FD}" type="pres">
      <dgm:prSet presAssocID="{13730ACE-EB1D-5144-8755-2E135C9E3E7B}" presName="circ3Tx" presStyleLbl="revTx" presStyleIdx="0" presStyleCnt="0">
        <dgm:presLayoutVars>
          <dgm:chMax val="0"/>
          <dgm:chPref val="0"/>
          <dgm:bulletEnabled val="1"/>
        </dgm:presLayoutVars>
      </dgm:prSet>
      <dgm:spPr/>
      <dgm:t>
        <a:bodyPr/>
        <a:lstStyle/>
        <a:p>
          <a:endParaRPr lang="en-US"/>
        </a:p>
      </dgm:t>
    </dgm:pt>
  </dgm:ptLst>
  <dgm:cxnLst>
    <dgm:cxn modelId="{C7AC6620-D230-7249-83F5-B6CB0A6F590E}" type="presOf" srcId="{13730ACE-EB1D-5144-8755-2E135C9E3E7B}" destId="{94B130A9-E415-7D4D-A600-77A342D837E8}" srcOrd="0" destOrd="0" presId="urn:microsoft.com/office/officeart/2005/8/layout/venn1"/>
    <dgm:cxn modelId="{C0063CCA-EECE-0940-997F-059E86121F26}" type="presOf" srcId="{6BCC7140-FAD4-BE41-8886-9CE8C40E7F77}" destId="{B99B781F-4739-044C-A03E-27FB69D96B92}" srcOrd="1" destOrd="0" presId="urn:microsoft.com/office/officeart/2005/8/layout/venn1"/>
    <dgm:cxn modelId="{21B283A3-D118-9A47-AFA1-572496C8C2A8}" type="presOf" srcId="{7FF32976-2938-BA4A-9B32-7BAE488D13EC}" destId="{2116B137-B4EF-6B44-BEEE-B9AC4B5547E4}" srcOrd="1" destOrd="0" presId="urn:microsoft.com/office/officeart/2005/8/layout/venn1"/>
    <dgm:cxn modelId="{488CD619-2293-0844-B470-0D2DB5ADBECE}" type="presOf" srcId="{79EB797D-B2D3-F14C-BEC9-6D87D892F36E}" destId="{4A3F858E-3BBA-5E46-873D-C21700BBA524}" srcOrd="0" destOrd="0" presId="urn:microsoft.com/office/officeart/2005/8/layout/venn1"/>
    <dgm:cxn modelId="{26B8D43B-1D3E-564A-B12B-103C59CBA6A2}" type="presOf" srcId="{6BCC7140-FAD4-BE41-8886-9CE8C40E7F77}" destId="{311F5D39-A403-3545-A17B-3D5F7DBF0A13}" srcOrd="0" destOrd="0" presId="urn:microsoft.com/office/officeart/2005/8/layout/venn1"/>
    <dgm:cxn modelId="{181C31ED-7565-3543-864B-D414D8FD9E50}" srcId="{79EB797D-B2D3-F14C-BEC9-6D87D892F36E}" destId="{13730ACE-EB1D-5144-8755-2E135C9E3E7B}" srcOrd="2" destOrd="0" parTransId="{57ECB30C-7AAC-624D-9715-DAE45064A7DA}" sibTransId="{EFAB22E1-8FAE-8740-9D4F-FB3D3BD0FCF9}"/>
    <dgm:cxn modelId="{A2EF82D6-7AF2-824C-A4CD-412CB7C89B1C}" type="presOf" srcId="{7FF32976-2938-BA4A-9B32-7BAE488D13EC}" destId="{042E5437-1A6B-4B42-9C71-1D7E7B7DA1BC}" srcOrd="0" destOrd="0" presId="urn:microsoft.com/office/officeart/2005/8/layout/venn1"/>
    <dgm:cxn modelId="{9C7FFD60-5202-5F40-94EA-DFEE1A96F80D}" type="presOf" srcId="{13730ACE-EB1D-5144-8755-2E135C9E3E7B}" destId="{589E3007-7E87-8544-B308-A9326922F6FD}" srcOrd="1" destOrd="0" presId="urn:microsoft.com/office/officeart/2005/8/layout/venn1"/>
    <dgm:cxn modelId="{DC883695-F991-D84D-A736-17638F085BF8}" srcId="{79EB797D-B2D3-F14C-BEC9-6D87D892F36E}" destId="{6BCC7140-FAD4-BE41-8886-9CE8C40E7F77}" srcOrd="1" destOrd="0" parTransId="{B842B92C-11E8-F94A-A4AC-33895378B24F}" sibTransId="{12EB476D-7C58-D446-942F-C30239DE1753}"/>
    <dgm:cxn modelId="{A401EFB0-E586-EF4C-8380-E854F4F17762}" srcId="{79EB797D-B2D3-F14C-BEC9-6D87D892F36E}" destId="{7FF32976-2938-BA4A-9B32-7BAE488D13EC}" srcOrd="0" destOrd="0" parTransId="{BB7667E0-89C3-0D40-9EC2-AA5951B761A2}" sibTransId="{A0AA88F6-FC2F-9D47-8FB1-732DD56FCC17}"/>
    <dgm:cxn modelId="{93E835E6-D726-9D43-8B49-5D9AD85AC472}" type="presParOf" srcId="{4A3F858E-3BBA-5E46-873D-C21700BBA524}" destId="{042E5437-1A6B-4B42-9C71-1D7E7B7DA1BC}" srcOrd="0" destOrd="0" presId="urn:microsoft.com/office/officeart/2005/8/layout/venn1"/>
    <dgm:cxn modelId="{E7A60853-673C-3D40-82A8-A2327AF40B37}" type="presParOf" srcId="{4A3F858E-3BBA-5E46-873D-C21700BBA524}" destId="{2116B137-B4EF-6B44-BEEE-B9AC4B5547E4}" srcOrd="1" destOrd="0" presId="urn:microsoft.com/office/officeart/2005/8/layout/venn1"/>
    <dgm:cxn modelId="{C300E334-A3B2-3D4E-94E2-8E0869EC7E8C}" type="presParOf" srcId="{4A3F858E-3BBA-5E46-873D-C21700BBA524}" destId="{311F5D39-A403-3545-A17B-3D5F7DBF0A13}" srcOrd="2" destOrd="0" presId="urn:microsoft.com/office/officeart/2005/8/layout/venn1"/>
    <dgm:cxn modelId="{2764F24B-A1ED-F745-B2E5-1C647AA764EB}" type="presParOf" srcId="{4A3F858E-3BBA-5E46-873D-C21700BBA524}" destId="{B99B781F-4739-044C-A03E-27FB69D96B92}" srcOrd="3" destOrd="0" presId="urn:microsoft.com/office/officeart/2005/8/layout/venn1"/>
    <dgm:cxn modelId="{7961BD03-42F1-4C47-90A5-E28A3E136C6B}" type="presParOf" srcId="{4A3F858E-3BBA-5E46-873D-C21700BBA524}" destId="{94B130A9-E415-7D4D-A600-77A342D837E8}" srcOrd="4" destOrd="0" presId="urn:microsoft.com/office/officeart/2005/8/layout/venn1"/>
    <dgm:cxn modelId="{452FB955-B79D-F74E-846A-A981F319FB8D}" type="presParOf" srcId="{4A3F858E-3BBA-5E46-873D-C21700BBA524}" destId="{589E3007-7E87-8544-B308-A9326922F6FD}"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E5437-1A6B-4B42-9C71-1D7E7B7DA1BC}">
      <dsp:nvSpPr>
        <dsp:cNvPr id="0" name=""/>
        <dsp:cNvSpPr/>
      </dsp:nvSpPr>
      <dsp:spPr>
        <a:xfrm>
          <a:off x="2544603" y="84474"/>
          <a:ext cx="4054792" cy="4054792"/>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endParaRPr lang="en-US" sz="3300" kern="1200" dirty="0" smtClean="0"/>
        </a:p>
        <a:p>
          <a:pPr lvl="0" algn="ctr" defTabSz="1466850">
            <a:lnSpc>
              <a:spcPct val="90000"/>
            </a:lnSpc>
            <a:spcBef>
              <a:spcPct val="0"/>
            </a:spcBef>
            <a:spcAft>
              <a:spcPct val="35000"/>
            </a:spcAft>
          </a:pPr>
          <a:r>
            <a:rPr lang="en-US" sz="3300" kern="1200" dirty="0" smtClean="0"/>
            <a:t>Rome				</a:t>
          </a:r>
          <a:endParaRPr lang="en-US" sz="3300" kern="1200" dirty="0"/>
        </a:p>
      </dsp:txBody>
      <dsp:txXfrm>
        <a:off x="3085242" y="794063"/>
        <a:ext cx="2973514" cy="1824656"/>
      </dsp:txXfrm>
    </dsp:sp>
    <dsp:sp modelId="{311F5D39-A403-3545-A17B-3D5F7DBF0A13}">
      <dsp:nvSpPr>
        <dsp:cNvPr id="0" name=""/>
        <dsp:cNvSpPr/>
      </dsp:nvSpPr>
      <dsp:spPr>
        <a:xfrm>
          <a:off x="4007708" y="2618719"/>
          <a:ext cx="4054792" cy="4054792"/>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r>
            <a:rPr lang="en-US" sz="3300" kern="1200" dirty="0" smtClean="0"/>
            <a:t>U.S.</a:t>
          </a:r>
          <a:endParaRPr lang="en-US" sz="3300" kern="1200" dirty="0"/>
        </a:p>
      </dsp:txBody>
      <dsp:txXfrm>
        <a:off x="5247798" y="3666207"/>
        <a:ext cx="2432875" cy="2230135"/>
      </dsp:txXfrm>
    </dsp:sp>
    <dsp:sp modelId="{94B130A9-E415-7D4D-A600-77A342D837E8}">
      <dsp:nvSpPr>
        <dsp:cNvPr id="0" name=""/>
        <dsp:cNvSpPr/>
      </dsp:nvSpPr>
      <dsp:spPr>
        <a:xfrm>
          <a:off x="1081499" y="2618719"/>
          <a:ext cx="4054792" cy="4054792"/>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r>
            <a:rPr lang="en-US" sz="3300" kern="1200" dirty="0" smtClean="0"/>
            <a:t>Greece</a:t>
          </a:r>
          <a:endParaRPr lang="en-US" sz="3300" kern="1200" dirty="0"/>
        </a:p>
      </dsp:txBody>
      <dsp:txXfrm>
        <a:off x="1463325" y="3666207"/>
        <a:ext cx="2432875" cy="2230135"/>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51B723-FF4D-E346-A851-0541ADB68060}" type="datetimeFigureOut">
              <a:rPr lang="en-US" smtClean="0"/>
              <a:t>12/2/13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7D4A61-9BD5-0F47-8A3A-1CB5170FBCEC}" type="slidenum">
              <a:rPr lang="en-US" smtClean="0"/>
              <a:t>‹#›</a:t>
            </a:fld>
            <a:endParaRPr lang="en-US"/>
          </a:p>
        </p:txBody>
      </p:sp>
    </p:spTree>
    <p:extLst>
      <p:ext uri="{BB962C8B-B14F-4D97-AF65-F5344CB8AC3E}">
        <p14:creationId xmlns:p14="http://schemas.microsoft.com/office/powerpoint/2010/main" val="205984913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key contributions</a:t>
            </a:r>
            <a:r>
              <a:rPr lang="en-US" baseline="0" dirty="0" smtClean="0"/>
              <a:t> you’re looking for are ‘representative democracy’ and ‘arches’. Ask: “What building is this? Have any of you ever seen this before? What happens here that is important to the U.S.? How did the Ancient Romans influence what happens here?” Ask: “What is the second picture? What contribution do you see here? Why is knowing how to build things so important to the U.S. today?”  </a:t>
            </a:r>
            <a:endParaRPr lang="en-US" dirty="0"/>
          </a:p>
        </p:txBody>
      </p:sp>
      <p:sp>
        <p:nvSpPr>
          <p:cNvPr id="4" name="Slide Number Placeholder 3"/>
          <p:cNvSpPr>
            <a:spLocks noGrp="1"/>
          </p:cNvSpPr>
          <p:nvPr>
            <p:ph type="sldNum" sz="quarter" idx="10"/>
          </p:nvPr>
        </p:nvSpPr>
        <p:spPr/>
        <p:txBody>
          <a:bodyPr/>
          <a:lstStyle/>
          <a:p>
            <a:fld id="{D17D4A61-9BD5-0F47-8A3A-1CB5170FBCEC}" type="slidenum">
              <a:rPr lang="en-US" smtClean="0"/>
              <a:t>2</a:t>
            </a:fld>
            <a:endParaRPr lang="en-US"/>
          </a:p>
        </p:txBody>
      </p:sp>
    </p:spTree>
    <p:extLst>
      <p:ext uri="{BB962C8B-B14F-4D97-AF65-F5344CB8AC3E}">
        <p14:creationId xmlns:p14="http://schemas.microsoft.com/office/powerpoint/2010/main" val="3474529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students discuss this question with a partner</a:t>
            </a:r>
            <a:r>
              <a:rPr lang="en-US" baseline="0" dirty="0" smtClean="0"/>
              <a:t> for 1-2 minutes. </a:t>
            </a:r>
            <a:endParaRPr lang="en-US" dirty="0"/>
          </a:p>
        </p:txBody>
      </p:sp>
      <p:sp>
        <p:nvSpPr>
          <p:cNvPr id="4" name="Slide Number Placeholder 3"/>
          <p:cNvSpPr>
            <a:spLocks noGrp="1"/>
          </p:cNvSpPr>
          <p:nvPr>
            <p:ph type="sldNum" sz="quarter" idx="10"/>
          </p:nvPr>
        </p:nvSpPr>
        <p:spPr/>
        <p:txBody>
          <a:bodyPr/>
          <a:lstStyle/>
          <a:p>
            <a:fld id="{D17D4A61-9BD5-0F47-8A3A-1CB5170FBCEC}" type="slidenum">
              <a:rPr lang="en-US" smtClean="0"/>
              <a:t>3</a:t>
            </a:fld>
            <a:endParaRPr lang="en-US"/>
          </a:p>
        </p:txBody>
      </p:sp>
    </p:spTree>
    <p:extLst>
      <p:ext uri="{BB962C8B-B14F-4D97-AF65-F5344CB8AC3E}">
        <p14:creationId xmlns:p14="http://schemas.microsoft.com/office/powerpoint/2010/main" val="1102902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know about the Ancient Romans through</a:t>
            </a:r>
            <a:r>
              <a:rPr lang="en-US" baseline="0" dirty="0" smtClean="0"/>
              <a:t> their writing/letters, art and architecture, and archeology. Ask: “What do you think writing and letters can tell us about the Ancient Romans? What can archeology tell us? What can art and architecture tell us?” </a:t>
            </a:r>
            <a:r>
              <a:rPr lang="en-US" baseline="0" dirty="0" smtClean="0"/>
              <a:t>Let’s think back to their government and geography: What do these things tell us about the lifestyle of the Ancient Romans? </a:t>
            </a:r>
            <a:endParaRPr lang="en-US" dirty="0"/>
          </a:p>
        </p:txBody>
      </p:sp>
      <p:sp>
        <p:nvSpPr>
          <p:cNvPr id="4" name="Slide Number Placeholder 3"/>
          <p:cNvSpPr>
            <a:spLocks noGrp="1"/>
          </p:cNvSpPr>
          <p:nvPr>
            <p:ph type="sldNum" sz="quarter" idx="10"/>
          </p:nvPr>
        </p:nvSpPr>
        <p:spPr/>
        <p:txBody>
          <a:bodyPr/>
          <a:lstStyle/>
          <a:p>
            <a:fld id="{D17D4A61-9BD5-0F47-8A3A-1CB5170FBCEC}" type="slidenum">
              <a:rPr lang="en-US" smtClean="0"/>
              <a:t>4</a:t>
            </a:fld>
            <a:endParaRPr lang="en-US"/>
          </a:p>
        </p:txBody>
      </p:sp>
    </p:spTree>
    <p:extLst>
      <p:ext uri="{BB962C8B-B14F-4D97-AF65-F5344CB8AC3E}">
        <p14:creationId xmlns:p14="http://schemas.microsoft.com/office/powerpoint/2010/main" val="1864369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students discuss</a:t>
            </a:r>
            <a:r>
              <a:rPr lang="en-US" baseline="0" dirty="0" smtClean="0"/>
              <a:t> with a partner for 1-2 minutes. </a:t>
            </a:r>
            <a:endParaRPr lang="en-US" dirty="0"/>
          </a:p>
        </p:txBody>
      </p:sp>
      <p:sp>
        <p:nvSpPr>
          <p:cNvPr id="4" name="Slide Number Placeholder 3"/>
          <p:cNvSpPr>
            <a:spLocks noGrp="1"/>
          </p:cNvSpPr>
          <p:nvPr>
            <p:ph type="sldNum" sz="quarter" idx="10"/>
          </p:nvPr>
        </p:nvSpPr>
        <p:spPr/>
        <p:txBody>
          <a:bodyPr/>
          <a:lstStyle/>
          <a:p>
            <a:fld id="{D17D4A61-9BD5-0F47-8A3A-1CB5170FBCEC}" type="slidenum">
              <a:rPr lang="en-US" smtClean="0"/>
              <a:t>5</a:t>
            </a:fld>
            <a:endParaRPr lang="en-US"/>
          </a:p>
        </p:txBody>
      </p:sp>
    </p:spTree>
    <p:extLst>
      <p:ext uri="{BB962C8B-B14F-4D97-AF65-F5344CB8AC3E}">
        <p14:creationId xmlns:p14="http://schemas.microsoft.com/office/powerpoint/2010/main" val="2379456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shows</a:t>
            </a:r>
            <a:r>
              <a:rPr lang="en-US" baseline="0" dirty="0" smtClean="0"/>
              <a:t> what students should have on their Triple Venn Diagram worksheets. Re explain how Venn Diagram work if necessary and your expectations for the assignment. Students should strive to get 1-2 comments in each section. </a:t>
            </a:r>
            <a:endParaRPr lang="en-US" dirty="0"/>
          </a:p>
        </p:txBody>
      </p:sp>
      <p:sp>
        <p:nvSpPr>
          <p:cNvPr id="4" name="Slide Number Placeholder 3"/>
          <p:cNvSpPr>
            <a:spLocks noGrp="1"/>
          </p:cNvSpPr>
          <p:nvPr>
            <p:ph type="sldNum" sz="quarter" idx="10"/>
          </p:nvPr>
        </p:nvSpPr>
        <p:spPr/>
        <p:txBody>
          <a:bodyPr/>
          <a:lstStyle/>
          <a:p>
            <a:fld id="{D17D4A61-9BD5-0F47-8A3A-1CB5170FBCEC}" type="slidenum">
              <a:rPr lang="en-US" smtClean="0"/>
              <a:t>6</a:t>
            </a:fld>
            <a:endParaRPr lang="en-US"/>
          </a:p>
        </p:txBody>
      </p:sp>
    </p:spTree>
    <p:extLst>
      <p:ext uri="{BB962C8B-B14F-4D97-AF65-F5344CB8AC3E}">
        <p14:creationId xmlns:p14="http://schemas.microsoft.com/office/powerpoint/2010/main" val="2013688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three structures they will be comparing on their Venn Diagram worksheet. This slide should</a:t>
            </a:r>
            <a:r>
              <a:rPr lang="en-US" baseline="0" dirty="0" smtClean="0"/>
              <a:t> be left up throughout the activity. Here are questions students could ask to help them compare and contrast: “How are they alike? How are they different? Are there arches or columns? What color are they? What size are they? What material are they made of? What texture are they or what do they feel like? What are they used for? Where are they located? What do they symbolize to the people in those societies? How are they important?” These questions can be written on the board to help groups brainstorm ideas.   </a:t>
            </a:r>
            <a:endParaRPr lang="en-US" dirty="0"/>
          </a:p>
        </p:txBody>
      </p:sp>
      <p:sp>
        <p:nvSpPr>
          <p:cNvPr id="4" name="Slide Number Placeholder 3"/>
          <p:cNvSpPr>
            <a:spLocks noGrp="1"/>
          </p:cNvSpPr>
          <p:nvPr>
            <p:ph type="sldNum" sz="quarter" idx="10"/>
          </p:nvPr>
        </p:nvSpPr>
        <p:spPr/>
        <p:txBody>
          <a:bodyPr/>
          <a:lstStyle/>
          <a:p>
            <a:fld id="{D17D4A61-9BD5-0F47-8A3A-1CB5170FBCEC}" type="slidenum">
              <a:rPr lang="en-US" smtClean="0"/>
              <a:t>7</a:t>
            </a:fld>
            <a:endParaRPr lang="en-US"/>
          </a:p>
        </p:txBody>
      </p:sp>
    </p:spTree>
    <p:extLst>
      <p:ext uri="{BB962C8B-B14F-4D97-AF65-F5344CB8AC3E}">
        <p14:creationId xmlns:p14="http://schemas.microsoft.com/office/powerpoint/2010/main" val="3283831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E93D0A19-E406-484B-A543-1F2F9D6E640C}" type="datetimeFigureOut">
              <a:rPr lang="en-US" smtClean="0"/>
              <a:t>12/2/13</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D46CF274-094E-5C4E-9B6D-F1ACEBE27D5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E93D0A19-E406-484B-A543-1F2F9D6E640C}" type="datetimeFigureOut">
              <a:rPr lang="en-US" smtClean="0"/>
              <a:t>12/2/13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6CF274-094E-5C4E-9B6D-F1ACEBE27D55}"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E93D0A19-E406-484B-A543-1F2F9D6E640C}" type="datetimeFigureOut">
              <a:rPr lang="en-US" smtClean="0"/>
              <a:t>12/2/13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6CF274-094E-5C4E-9B6D-F1ACEBE27D55}"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93D0A19-E406-484B-A543-1F2F9D6E640C}" type="datetimeFigureOut">
              <a:rPr lang="en-US" smtClean="0"/>
              <a:t>12/2/13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6CF274-094E-5C4E-9B6D-F1ACEBE27D55}"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3D0A19-E406-484B-A543-1F2F9D6E640C}" type="datetimeFigureOut">
              <a:rPr lang="en-US" smtClean="0"/>
              <a:t>12/2/13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6CF274-094E-5C4E-9B6D-F1ACEBE27D55}"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3D0A19-E406-484B-A543-1F2F9D6E640C}" type="datetimeFigureOut">
              <a:rPr lang="en-US" smtClean="0"/>
              <a:t>12/2/13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6CF274-094E-5C4E-9B6D-F1ACEBE27D55}"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3D0A19-E406-484B-A543-1F2F9D6E640C}" type="datetimeFigureOut">
              <a:rPr lang="en-US" smtClean="0"/>
              <a:t>12/2/13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6CF274-094E-5C4E-9B6D-F1ACEBE27D55}"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3D0A19-E406-484B-A543-1F2F9D6E640C}" type="datetimeFigureOut">
              <a:rPr lang="en-US" smtClean="0"/>
              <a:t>12/2/13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6CF274-094E-5C4E-9B6D-F1ACEBE27D55}"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3D0A19-E406-484B-A543-1F2F9D6E640C}" type="datetimeFigureOut">
              <a:rPr lang="en-US" smtClean="0"/>
              <a:t>12/2/13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6CF274-094E-5C4E-9B6D-F1ACEBE27D55}"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3D0A19-E406-484B-A543-1F2F9D6E640C}" type="datetimeFigureOut">
              <a:rPr lang="en-US" smtClean="0"/>
              <a:t>12/2/13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6CF274-094E-5C4E-9B6D-F1ACEBE27D55}"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93D0A19-E406-484B-A543-1F2F9D6E640C}" type="datetimeFigureOut">
              <a:rPr lang="en-US" smtClean="0"/>
              <a:t>12/2/13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CF274-094E-5C4E-9B6D-F1ACEBE27D5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93D0A19-E406-484B-A543-1F2F9D6E640C}" type="datetimeFigureOut">
              <a:rPr lang="en-US" smtClean="0"/>
              <a:t>12/2/13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CF274-094E-5C4E-9B6D-F1ACEBE27D55}"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93D0A19-E406-484B-A543-1F2F9D6E640C}" type="datetimeFigureOut">
              <a:rPr lang="en-US" smtClean="0"/>
              <a:t>12/2/13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CF274-094E-5C4E-9B6D-F1ACEBE27D5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E93D0A19-E406-484B-A543-1F2F9D6E640C}" type="datetimeFigureOut">
              <a:rPr lang="en-US" smtClean="0"/>
              <a:t>12/2/13</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D46CF274-094E-5C4E-9B6D-F1ACEBE27D5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E93D0A19-E406-484B-A543-1F2F9D6E640C}" type="datetimeFigureOut">
              <a:rPr lang="en-US" smtClean="0"/>
              <a:t>12/2/13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CF274-094E-5C4E-9B6D-F1ACEBE27D5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3D0A19-E406-484B-A543-1F2F9D6E640C}" type="datetimeFigureOut">
              <a:rPr lang="en-US" smtClean="0"/>
              <a:t>12/2/13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CF274-094E-5C4E-9B6D-F1ACEBE27D5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3D0A19-E406-484B-A543-1F2F9D6E640C}" type="datetimeFigureOut">
              <a:rPr lang="en-US" smtClean="0"/>
              <a:t>12/2/13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6CF274-094E-5C4E-9B6D-F1ACEBE27D5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E93D0A19-E406-484B-A543-1F2F9D6E640C}" type="datetimeFigureOut">
              <a:rPr lang="en-US" smtClean="0"/>
              <a:t>12/2/13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6CF274-094E-5C4E-9B6D-F1ACEBE27D5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E93D0A19-E406-484B-A543-1F2F9D6E640C}" type="datetimeFigureOut">
              <a:rPr lang="en-US" smtClean="0"/>
              <a:t>12/2/13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6CF274-094E-5C4E-9B6D-F1ACEBE27D55}"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E93D0A19-E406-484B-A543-1F2F9D6E640C}" type="datetimeFigureOut">
              <a:rPr lang="en-US" smtClean="0"/>
              <a:t>12/2/13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6CF274-094E-5C4E-9B6D-F1ACEBE27D55}"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E93D0A19-E406-484B-A543-1F2F9D6E640C}" type="datetimeFigureOut">
              <a:rPr lang="en-US" smtClean="0"/>
              <a:t>12/2/13</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D46CF274-094E-5C4E-9B6D-F1ACEBE27D5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png"/><Relationship Id="rId6" Type="http://schemas.openxmlformats.org/officeDocument/2006/relationships/image" Target="../media/image17.png"/><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Ancient Rome	</a:t>
            </a:r>
            <a:endParaRPr lang="en-US" dirty="0"/>
          </a:p>
        </p:txBody>
      </p:sp>
      <p:sp>
        <p:nvSpPr>
          <p:cNvPr id="3" name="Subtitle 2"/>
          <p:cNvSpPr>
            <a:spLocks noGrp="1"/>
          </p:cNvSpPr>
          <p:nvPr>
            <p:ph type="subTitle" idx="1"/>
          </p:nvPr>
        </p:nvSpPr>
        <p:spPr/>
        <p:txBody>
          <a:bodyPr/>
          <a:lstStyle/>
          <a:p>
            <a:r>
              <a:rPr lang="en-US" dirty="0" smtClean="0"/>
              <a:t>So How Do We Know About the Ancient Romans?</a:t>
            </a:r>
            <a:endParaRPr lang="en-US" dirty="0"/>
          </a:p>
        </p:txBody>
      </p:sp>
    </p:spTree>
    <p:extLst>
      <p:ext uri="{BB962C8B-B14F-4D97-AF65-F5344CB8AC3E}">
        <p14:creationId xmlns:p14="http://schemas.microsoft.com/office/powerpoint/2010/main" val="3950406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contributions did the Ancient Romans make to us?</a:t>
            </a:r>
            <a:endParaRPr lang="en-US" dirty="0"/>
          </a:p>
        </p:txBody>
      </p:sp>
      <p:pic>
        <p:nvPicPr>
          <p:cNvPr id="6" name="Content Placeholder 5" descr="https://encrypted-tbn2.gstatic.com/images?q=tbn:ANd9GcQIbT-dT_sm01mMay1sQBpLOmFZGN1p3XHndUFLX-Cpm3KKM5Wx_ydW-jcD"/>
          <p:cNvPicPr>
            <a:picLocks noGrp="1"/>
          </p:cNvPicPr>
          <p:nvPr>
            <p:ph sz="half" idx="2"/>
          </p:nvPr>
        </p:nvPicPr>
        <p:blipFill>
          <a:blip r:embed="rId3">
            <a:extLst>
              <a:ext uri="{28A0092B-C50C-407E-A947-70E740481C1C}">
                <a14:useLocalDpi xmlns:a14="http://schemas.microsoft.com/office/drawing/2010/main" val="0"/>
              </a:ext>
            </a:extLst>
          </a:blip>
          <a:srcRect l="17078" r="17078"/>
          <a:stretch>
            <a:fillRect/>
          </a:stretch>
        </p:blipFill>
        <p:spPr bwMode="auto">
          <a:prstGeom prst="rect">
            <a:avLst/>
          </a:prstGeom>
          <a:noFill/>
          <a:ln>
            <a:noFill/>
          </a:ln>
        </p:spPr>
      </p:pic>
      <p:pic>
        <p:nvPicPr>
          <p:cNvPr id="7" name="Content Placeholder 6" descr="https://encrypted-tbn3.gstatic.com/images?q=tbn:ANd9GcS6sMYNJsOWrM54XMVF2kPSxmizNHmwMJWlZzCNMGg-Sun_zsJQ"/>
          <p:cNvPicPr>
            <a:picLocks noGrp="1"/>
          </p:cNvPicPr>
          <p:nvPr>
            <p:ph sz="half" idx="1"/>
          </p:nvPr>
        </p:nvPicPr>
        <p:blipFill>
          <a:blip r:embed="rId4">
            <a:extLst>
              <a:ext uri="{28A0092B-C50C-407E-A947-70E740481C1C}">
                <a14:useLocalDpi xmlns:a14="http://schemas.microsoft.com/office/drawing/2010/main" val="0"/>
              </a:ext>
            </a:extLst>
          </a:blip>
          <a:srcRect l="20751" r="20751"/>
          <a:stretch>
            <a:fillRect/>
          </a:stretch>
        </p:blipFill>
        <p:spPr bwMode="auto">
          <a:prstGeom prst="rect">
            <a:avLst/>
          </a:prstGeom>
          <a:noFill/>
          <a:ln>
            <a:noFill/>
          </a:ln>
        </p:spPr>
      </p:pic>
    </p:spTree>
    <p:extLst>
      <p:ext uri="{BB962C8B-B14F-4D97-AF65-F5344CB8AC3E}">
        <p14:creationId xmlns:p14="http://schemas.microsoft.com/office/powerpoint/2010/main" val="3209464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Think-Pair-Share</a:t>
            </a:r>
            <a:endParaRPr lang="en-US" dirty="0"/>
          </a:p>
        </p:txBody>
      </p:sp>
      <p:sp>
        <p:nvSpPr>
          <p:cNvPr id="6" name="Content Placeholder 5"/>
          <p:cNvSpPr>
            <a:spLocks noGrp="1"/>
          </p:cNvSpPr>
          <p:nvPr>
            <p:ph idx="1"/>
          </p:nvPr>
        </p:nvSpPr>
        <p:spPr/>
        <p:txBody>
          <a:bodyPr>
            <a:normAutofit/>
          </a:bodyPr>
          <a:lstStyle/>
          <a:p>
            <a:endParaRPr lang="en-US" sz="3600" dirty="0" smtClean="0"/>
          </a:p>
          <a:p>
            <a:r>
              <a:rPr lang="en-US" sz="3600" dirty="0" smtClean="0"/>
              <a:t>What do you think is the most important contribution of the Ancient Romans? Why?</a:t>
            </a:r>
            <a:endParaRPr lang="en-US" sz="3600" dirty="0"/>
          </a:p>
        </p:txBody>
      </p:sp>
    </p:spTree>
    <p:extLst>
      <p:ext uri="{BB962C8B-B14F-4D97-AF65-F5344CB8AC3E}">
        <p14:creationId xmlns:p14="http://schemas.microsoft.com/office/powerpoint/2010/main" val="3326554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Know About the Ancient Romans? </a:t>
            </a:r>
            <a:endParaRPr lang="en-US" dirty="0"/>
          </a:p>
        </p:txBody>
      </p:sp>
      <p:pic>
        <p:nvPicPr>
          <p:cNvPr id="8" name="Content Placeholder 7" descr="https://encrypted-tbn1.gstatic.com/images?q=tbn:ANd9GcQNaI7s94l5SWGaxF7Rht8V78iBvqFXgP2Yym3G4hDaBqtq38ONFA"/>
          <p:cNvPicPr>
            <a:picLocks noGrp="1"/>
          </p:cNvPicPr>
          <p:nvPr>
            <p:ph sz="half" idx="1"/>
          </p:nvPr>
        </p:nvPicPr>
        <p:blipFill>
          <a:blip r:embed="rId3">
            <a:extLst>
              <a:ext uri="{28A0092B-C50C-407E-A947-70E740481C1C}">
                <a14:useLocalDpi xmlns:a14="http://schemas.microsoft.com/office/drawing/2010/main" val="0"/>
              </a:ext>
            </a:extLst>
          </a:blip>
          <a:srcRect t="6779" b="6779"/>
          <a:stretch>
            <a:fillRect/>
          </a:stretch>
        </p:blipFill>
        <p:spPr bwMode="auto">
          <a:prstGeom prst="rect">
            <a:avLst/>
          </a:prstGeom>
          <a:noFill/>
          <a:ln>
            <a:noFill/>
          </a:ln>
        </p:spPr>
      </p:pic>
      <p:pic>
        <p:nvPicPr>
          <p:cNvPr id="9" name="Content Placeholder 8" descr="https://encrypted-tbn3.gstatic.com/images?q=tbn:ANd9GcSa2DhZ1e0CyPcKDpu_kOfHfsh6RkZBUZkDl0TECSQ_dGyQRVclzg"/>
          <p:cNvPicPr>
            <a:picLocks noGrp="1"/>
          </p:cNvPicPr>
          <p:nvPr>
            <p:ph sz="half" idx="13"/>
          </p:nvPr>
        </p:nvPicPr>
        <p:blipFill>
          <a:blip r:embed="rId4">
            <a:extLst>
              <a:ext uri="{28A0092B-C50C-407E-A947-70E740481C1C}">
                <a14:useLocalDpi xmlns:a14="http://schemas.microsoft.com/office/drawing/2010/main" val="0"/>
              </a:ext>
            </a:extLst>
          </a:blip>
          <a:srcRect t="9521" b="9521"/>
          <a:stretch>
            <a:fillRect/>
          </a:stretch>
        </p:blipFill>
        <p:spPr bwMode="auto">
          <a:prstGeom prst="rect">
            <a:avLst/>
          </a:prstGeom>
          <a:noFill/>
          <a:ln>
            <a:noFill/>
          </a:ln>
        </p:spPr>
      </p:pic>
      <p:pic>
        <p:nvPicPr>
          <p:cNvPr id="12" name="Content Placeholder 11"/>
          <p:cNvPicPr>
            <a:picLocks noGrp="1"/>
          </p:cNvPicPr>
          <p:nvPr>
            <p:ph sz="half" idx="14"/>
          </p:nvPr>
        </p:nvPicPr>
        <p:blipFill>
          <a:blip r:embed="rId5">
            <a:extLst>
              <a:ext uri="{28A0092B-C50C-407E-A947-70E740481C1C}">
                <a14:useLocalDpi xmlns:a14="http://schemas.microsoft.com/office/drawing/2010/main" val="0"/>
              </a:ext>
            </a:extLst>
          </a:blip>
          <a:srcRect t="5000" b="5000"/>
          <a:stretch>
            <a:fillRect/>
          </a:stretch>
        </p:blipFill>
        <p:spPr bwMode="auto">
          <a:prstGeom prst="rect">
            <a:avLst/>
          </a:prstGeom>
          <a:noFill/>
          <a:ln>
            <a:noFill/>
          </a:ln>
        </p:spPr>
      </p:pic>
      <p:pic>
        <p:nvPicPr>
          <p:cNvPr id="13" name="Content Placeholder 12"/>
          <p:cNvPicPr>
            <a:picLocks noGrp="1"/>
          </p:cNvPicPr>
          <p:nvPr>
            <p:ph sz="half" idx="15"/>
          </p:nvPr>
        </p:nvPicPr>
        <p:blipFill>
          <a:blip r:embed="rId6">
            <a:extLst>
              <a:ext uri="{28A0092B-C50C-407E-A947-70E740481C1C}">
                <a14:useLocalDpi xmlns:a14="http://schemas.microsoft.com/office/drawing/2010/main" val="0"/>
              </a:ext>
            </a:extLst>
          </a:blip>
          <a:srcRect t="9521" b="9521"/>
          <a:stretch>
            <a:fillRect/>
          </a:stretch>
        </p:blipFill>
        <p:spPr bwMode="auto">
          <a:prstGeom prst="rect">
            <a:avLst/>
          </a:prstGeom>
          <a:noFill/>
          <a:ln>
            <a:noFill/>
          </a:ln>
        </p:spPr>
      </p:pic>
    </p:spTree>
    <p:extLst>
      <p:ext uri="{BB962C8B-B14F-4D97-AF65-F5344CB8AC3E}">
        <p14:creationId xmlns:p14="http://schemas.microsoft.com/office/powerpoint/2010/main" val="3396074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Think-Pair-Share</a:t>
            </a:r>
            <a:endParaRPr lang="en-US" dirty="0"/>
          </a:p>
        </p:txBody>
      </p:sp>
      <p:sp>
        <p:nvSpPr>
          <p:cNvPr id="8" name="Content Placeholder 7"/>
          <p:cNvSpPr>
            <a:spLocks noGrp="1"/>
          </p:cNvSpPr>
          <p:nvPr>
            <p:ph idx="1"/>
          </p:nvPr>
        </p:nvSpPr>
        <p:spPr/>
        <p:txBody>
          <a:bodyPr>
            <a:normAutofit/>
          </a:bodyPr>
          <a:lstStyle/>
          <a:p>
            <a:endParaRPr lang="en-US" sz="3600" dirty="0" smtClean="0"/>
          </a:p>
          <a:p>
            <a:r>
              <a:rPr lang="en-US" sz="3600" dirty="0" smtClean="0"/>
              <a:t>In 100 years from now, how will historians know about you?</a:t>
            </a:r>
            <a:endParaRPr lang="en-US" sz="3600" dirty="0"/>
          </a:p>
        </p:txBody>
      </p:sp>
    </p:spTree>
    <p:extLst>
      <p:ext uri="{BB962C8B-B14F-4D97-AF65-F5344CB8AC3E}">
        <p14:creationId xmlns:p14="http://schemas.microsoft.com/office/powerpoint/2010/main" val="790392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4041461242"/>
              </p:ext>
            </p:extLst>
          </p:nvPr>
        </p:nvGraphicFramePr>
        <p:xfrm>
          <a:off x="0" y="100013"/>
          <a:ext cx="9144000" cy="67579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6680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604132" y="907282"/>
            <a:ext cx="3810000" cy="2374900"/>
          </a:xfrm>
          <a:prstGeom prst="rect">
            <a:avLst/>
          </a:prstGeom>
        </p:spPr>
      </p:pic>
      <p:sp>
        <p:nvSpPr>
          <p:cNvPr id="3" name="TextBox 2"/>
          <p:cNvSpPr txBox="1"/>
          <p:nvPr/>
        </p:nvSpPr>
        <p:spPr>
          <a:xfrm>
            <a:off x="3432536" y="160352"/>
            <a:ext cx="1886009" cy="646331"/>
          </a:xfrm>
          <a:prstGeom prst="rect">
            <a:avLst/>
          </a:prstGeom>
          <a:noFill/>
        </p:spPr>
        <p:txBody>
          <a:bodyPr wrap="square" rtlCol="0">
            <a:spAutoFit/>
          </a:bodyPr>
          <a:lstStyle/>
          <a:p>
            <a:pPr algn="ctr"/>
            <a:r>
              <a:rPr lang="en-US" b="1" dirty="0" smtClean="0"/>
              <a:t>Rome</a:t>
            </a:r>
          </a:p>
          <a:p>
            <a:pPr algn="ctr"/>
            <a:r>
              <a:rPr lang="en-US" b="1" dirty="0" smtClean="0"/>
              <a:t>The </a:t>
            </a:r>
            <a:r>
              <a:rPr lang="en-US" b="1" dirty="0" err="1" smtClean="0"/>
              <a:t>Colosseum</a:t>
            </a:r>
            <a:endParaRPr lang="en-US" b="1" dirty="0"/>
          </a:p>
        </p:txBody>
      </p:sp>
      <p:pic>
        <p:nvPicPr>
          <p:cNvPr id="4" name="Picture 3"/>
          <p:cNvPicPr>
            <a:picLocks noChangeAspect="1"/>
          </p:cNvPicPr>
          <p:nvPr/>
        </p:nvPicPr>
        <p:blipFill>
          <a:blip r:embed="rId4"/>
          <a:stretch>
            <a:fillRect/>
          </a:stretch>
        </p:blipFill>
        <p:spPr>
          <a:xfrm>
            <a:off x="4842197" y="4007192"/>
            <a:ext cx="3810000" cy="2527300"/>
          </a:xfrm>
          <a:prstGeom prst="rect">
            <a:avLst/>
          </a:prstGeom>
        </p:spPr>
      </p:pic>
      <p:sp>
        <p:nvSpPr>
          <p:cNvPr id="5" name="TextBox 4"/>
          <p:cNvSpPr txBox="1"/>
          <p:nvPr/>
        </p:nvSpPr>
        <p:spPr>
          <a:xfrm>
            <a:off x="5318545" y="3285412"/>
            <a:ext cx="2753573" cy="646331"/>
          </a:xfrm>
          <a:prstGeom prst="rect">
            <a:avLst/>
          </a:prstGeom>
          <a:noFill/>
        </p:spPr>
        <p:txBody>
          <a:bodyPr wrap="square" rtlCol="0">
            <a:spAutoFit/>
          </a:bodyPr>
          <a:lstStyle/>
          <a:p>
            <a:pPr algn="ctr"/>
            <a:r>
              <a:rPr lang="en-US" b="1" dirty="0" smtClean="0"/>
              <a:t>U.S.</a:t>
            </a:r>
          </a:p>
          <a:p>
            <a:pPr algn="ctr"/>
            <a:r>
              <a:rPr lang="en-US" b="1" dirty="0" smtClean="0"/>
              <a:t>The U.S. Capitol Building</a:t>
            </a:r>
            <a:endParaRPr lang="en-US" b="1" dirty="0"/>
          </a:p>
        </p:txBody>
      </p:sp>
      <p:pic>
        <p:nvPicPr>
          <p:cNvPr id="7" name="Picture 6"/>
          <p:cNvPicPr>
            <a:picLocks noChangeAspect="1"/>
          </p:cNvPicPr>
          <p:nvPr/>
        </p:nvPicPr>
        <p:blipFill>
          <a:blip r:embed="rId5"/>
          <a:stretch>
            <a:fillRect/>
          </a:stretch>
        </p:blipFill>
        <p:spPr>
          <a:xfrm>
            <a:off x="389512" y="4007192"/>
            <a:ext cx="3810000" cy="2565400"/>
          </a:xfrm>
          <a:prstGeom prst="rect">
            <a:avLst/>
          </a:prstGeom>
        </p:spPr>
      </p:pic>
      <p:sp>
        <p:nvSpPr>
          <p:cNvPr id="8" name="TextBox 7"/>
          <p:cNvSpPr txBox="1"/>
          <p:nvPr/>
        </p:nvSpPr>
        <p:spPr>
          <a:xfrm>
            <a:off x="1244766" y="3285412"/>
            <a:ext cx="1999169" cy="646331"/>
          </a:xfrm>
          <a:prstGeom prst="rect">
            <a:avLst/>
          </a:prstGeom>
          <a:noFill/>
        </p:spPr>
        <p:txBody>
          <a:bodyPr wrap="square" rtlCol="0">
            <a:spAutoFit/>
          </a:bodyPr>
          <a:lstStyle/>
          <a:p>
            <a:pPr algn="ctr"/>
            <a:r>
              <a:rPr lang="en-US" b="1" dirty="0" smtClean="0"/>
              <a:t>Greece</a:t>
            </a:r>
          </a:p>
          <a:p>
            <a:pPr algn="ctr"/>
            <a:r>
              <a:rPr lang="en-US" b="1" dirty="0" smtClean="0"/>
              <a:t>The Parthenon</a:t>
            </a:r>
            <a:endParaRPr lang="en-US" b="1" dirty="0"/>
          </a:p>
        </p:txBody>
      </p:sp>
    </p:spTree>
    <p:extLst>
      <p:ext uri="{BB962C8B-B14F-4D97-AF65-F5344CB8AC3E}">
        <p14:creationId xmlns:p14="http://schemas.microsoft.com/office/powerpoint/2010/main" val="1288205447"/>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125</TotalTime>
  <Words>447</Words>
  <Application>Microsoft Macintosh PowerPoint</Application>
  <PresentationFormat>On-screen Show (4:3)</PresentationFormat>
  <Paragraphs>32</Paragraphs>
  <Slides>7</Slides>
  <Notes>6</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Inkwell</vt:lpstr>
      <vt:lpstr>Ancient Rome </vt:lpstr>
      <vt:lpstr>What contributions did the Ancient Romans make to us?</vt:lpstr>
      <vt:lpstr>Think-Pair-Share</vt:lpstr>
      <vt:lpstr>How Do We Know About the Ancient Romans? </vt:lpstr>
      <vt:lpstr>Think-Pair-Share</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Ancient Rome </dc:title>
  <dc:creator>Lindsey Reeves</dc:creator>
  <cp:lastModifiedBy>Lindsey Reeves</cp:lastModifiedBy>
  <cp:revision>19</cp:revision>
  <dcterms:created xsi:type="dcterms:W3CDTF">2013-12-02T14:49:02Z</dcterms:created>
  <dcterms:modified xsi:type="dcterms:W3CDTF">2013-12-03T03:52:13Z</dcterms:modified>
</cp:coreProperties>
</file>